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6" r:id="rId2"/>
    <p:sldId id="12014" r:id="rId3"/>
    <p:sldId id="2147470516" r:id="rId4"/>
    <p:sldId id="2147470502" r:id="rId5"/>
    <p:sldId id="2147470504" r:id="rId6"/>
    <p:sldId id="12013" r:id="rId7"/>
    <p:sldId id="2147470515" r:id="rId8"/>
    <p:sldId id="2147470496" r:id="rId9"/>
    <p:sldId id="2147470511" r:id="rId10"/>
    <p:sldId id="2147470514" r:id="rId1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95" d="100"/>
          <a:sy n="95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8" d="100"/>
          <a:sy n="58" d="100"/>
        </p:scale>
        <p:origin x="3062" y="5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E23B51-9A67-A10C-EACC-E1A6B59270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08D1C-B8B8-FC86-780D-5778FFBCE0C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39ACEF-5B63-4997-9B6A-A6DAC7522324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E90067-AAA2-C3DB-A242-1B4DE8CBB5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452BC6-44E1-F303-8F6D-5F416093EF1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840D0-4F2D-44AC-A016-7213514E2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291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Shape 14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6" name="Shape 14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850B7-243E-B44C-91D9-EC504FD0DD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383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0A6EC-ACA4-F94F-8933-DBF1ED2F16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366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0A6EC-ACA4-F94F-8933-DBF1ED2F16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789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0A6EC-ACA4-F94F-8933-DBF1ED2F16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15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178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120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070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064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5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6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7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8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9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77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1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2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3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4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5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6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84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8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9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0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1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2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3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1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85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6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7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8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9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0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8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2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3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4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5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6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7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05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9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0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1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2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3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4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2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06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7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8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9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0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1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9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13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4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5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6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7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8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177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7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121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2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3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4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5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6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34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28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9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0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1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2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3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1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5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6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7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8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9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0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8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2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3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4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5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6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7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55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9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0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1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2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3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4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2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56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7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8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9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0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1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9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63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4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5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6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7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8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76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70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1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2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3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4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5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179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181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182" name="Title Text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1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8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306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248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198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192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3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4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5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6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7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05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99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0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1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2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3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4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2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06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7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8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9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0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1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9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13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4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5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6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7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8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26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0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1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2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3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4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5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33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7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8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9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0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1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2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0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34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5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6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7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8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9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7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41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2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3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4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5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6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305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255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249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0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1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2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3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4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2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56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7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8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9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0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1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9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63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4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5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6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7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8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76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0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1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2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3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4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5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83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7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8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9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0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1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2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0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84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5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6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7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8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9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7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1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2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3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4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5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6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04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8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9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0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1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2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3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307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309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310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311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43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37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32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31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2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3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4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5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5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7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43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38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37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8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8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9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0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2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3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2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43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436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437" name="Title Text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438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CE52DCD-2A0D-6749-A70A-FABF05C055A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8651" y="1180708"/>
            <a:ext cx="7886700" cy="3002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46" indent="-171446">
              <a:lnSpc>
                <a:spcPct val="125000"/>
              </a:lnSpc>
              <a:buFontTx/>
              <a:buBlip>
                <a:blip r:embed="rId2"/>
              </a:buBlip>
              <a:defRPr sz="1650">
                <a:solidFill>
                  <a:schemeClr val="tx2"/>
                </a:solidFill>
              </a:defRPr>
            </a:lvl1pPr>
            <a:lvl2pPr marL="514376" indent="-171459">
              <a:lnSpc>
                <a:spcPct val="125000"/>
              </a:lnSpc>
              <a:buClr>
                <a:schemeClr val="accent1"/>
              </a:buClr>
              <a:buSzPct val="100000"/>
              <a:buFont typeface="System Font Regular"/>
              <a:buChar char="◦"/>
              <a:defRPr sz="1500">
                <a:solidFill>
                  <a:schemeClr val="tx2"/>
                </a:solidFill>
              </a:defRPr>
            </a:lvl2pPr>
            <a:lvl3pPr marL="857293" indent="-171459">
              <a:lnSpc>
                <a:spcPct val="125000"/>
              </a:lnSpc>
              <a:buClr>
                <a:schemeClr val="accent1"/>
              </a:buClr>
              <a:buSzPct val="70000"/>
              <a:buFont typeface="Wingdings" pitchFamily="2" charset="2"/>
              <a:buChar char="v"/>
              <a:defRPr sz="1350">
                <a:solidFill>
                  <a:schemeClr val="tx2"/>
                </a:solidFill>
              </a:defRPr>
            </a:lvl3pPr>
            <a:lvl4pPr marL="1200210" indent="-171459">
              <a:lnSpc>
                <a:spcPct val="125000"/>
              </a:lnSpc>
              <a:buFont typeface="System Font Regular"/>
              <a:buChar char="-"/>
              <a:defRPr sz="1050">
                <a:solidFill>
                  <a:schemeClr val="tx2"/>
                </a:solidFill>
              </a:defRPr>
            </a:lvl4pPr>
            <a:lvl5pPr marL="1543127" indent="-171459">
              <a:lnSpc>
                <a:spcPct val="125000"/>
              </a:lnSpc>
              <a:buFont typeface="System Font Regular"/>
              <a:buChar char="-"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 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126D2F1-9564-B938-5F36-2474FE57100D}"/>
              </a:ext>
            </a:extLst>
          </p:cNvPr>
          <p:cNvCxnSpPr>
            <a:cxnSpLocks/>
          </p:cNvCxnSpPr>
          <p:nvPr userDrawn="1"/>
        </p:nvCxnSpPr>
        <p:spPr>
          <a:xfrm>
            <a:off x="627117" y="976910"/>
            <a:ext cx="2011853" cy="0"/>
          </a:xfrm>
          <a:prstGeom prst="line">
            <a:avLst/>
          </a:prstGeom>
          <a:ln w="38100">
            <a:solidFill>
              <a:srgbClr val="A348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171EF07-3DBA-27C8-819B-60211B36A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466" y="4890541"/>
            <a:ext cx="274434" cy="184666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6543B1-07A8-04D1-BB71-8C50650D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978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6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0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6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0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5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6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5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6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6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66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Title Text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6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417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359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309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303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4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5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6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7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8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16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0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1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2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3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4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5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23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7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8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9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0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1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2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0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24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5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6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7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8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9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7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1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2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3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4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5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6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44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8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9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0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1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2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3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1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45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6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7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8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9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0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8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52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3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4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5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6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7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416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366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360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1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2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3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4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5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73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67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8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9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0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1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2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0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74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5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6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7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8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9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7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1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2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3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4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5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6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94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8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9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0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1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2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3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1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95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6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7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8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9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0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8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2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3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4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5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6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7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15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9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0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1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2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3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4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418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420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421" name="Title Text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</p:spPr>
        <p:txBody>
          <a:bodyPr lIns="44450" tIns="44450" rIns="44450" bIns="44450" anchor="t"/>
          <a:lstStyle>
            <a:lvl1pPr algn="l" defTabSz="914400">
              <a:lnSpc>
                <a:spcPct val="90000"/>
              </a:lnSpc>
              <a:defRPr sz="3000" b="1" cap="all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4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544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486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436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30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1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2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3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4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5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43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37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8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9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0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1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2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0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44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5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6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7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8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9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7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1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2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3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4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5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6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64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8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9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0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1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2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3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1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65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6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7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8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9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0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8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2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3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4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5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6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7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85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9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0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1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2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3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4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543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493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487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8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9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0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1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2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0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94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5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6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7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8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9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7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1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2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3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4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5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6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14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8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9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0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1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2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3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1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15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6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7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8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9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0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8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2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3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4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5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6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7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35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9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0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1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2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3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4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42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36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7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8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9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0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1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545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547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5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671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613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63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557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8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9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0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1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2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0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4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5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6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7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8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9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7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1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2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3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4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5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6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84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8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9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0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1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2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3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1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85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6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7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8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9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0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8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2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3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4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5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6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7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05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9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0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1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2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3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4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12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06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7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8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9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0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1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670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620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614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5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6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7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8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9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7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1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2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3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4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5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6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34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8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9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0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1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2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3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1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35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6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7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8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9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0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8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2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3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4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5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6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7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55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9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0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1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2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3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4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2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56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7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8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9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0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1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9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63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4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5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6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7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8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672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674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6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67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</p:spPr>
        <p:txBody>
          <a:bodyPr lIns="44450" tIns="44450" rIns="44450" bIns="44450" anchor="b"/>
          <a:lstStyle/>
          <a:p>
            <a: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799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741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691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685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6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7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8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9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0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8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2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3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4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5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6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7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05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9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0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1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2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3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4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2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6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7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8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9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0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1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9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13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4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5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6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7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8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26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0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1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2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3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4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5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33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7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8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9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0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1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2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40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34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5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6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7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8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9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798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748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742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3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4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5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6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7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55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49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0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1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2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3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4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2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56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7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8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9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0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1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9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63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4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5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6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7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8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76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0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1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2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3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4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5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83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7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8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9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0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1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2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0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84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5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6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7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8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9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7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91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2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3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4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5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6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800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802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803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8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925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867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817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811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2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3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4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5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6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24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18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9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0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1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2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3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1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25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6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7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8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9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0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8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2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3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4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5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6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7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45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9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0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1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2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3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4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2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6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7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8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9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0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1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9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53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4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5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6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7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8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66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60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1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2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3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4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5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924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874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868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9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0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1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2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3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1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75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6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7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8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9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0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8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2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3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4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5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6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7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95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9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0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1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2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3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4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2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96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7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8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9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0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1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9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03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4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5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6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7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8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16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0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1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2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3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4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5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23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7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8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9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0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1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2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926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928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9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05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99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94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93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4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4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5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6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6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8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9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04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99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99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0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1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1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3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3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4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05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053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054" name="Title Text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055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6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</p:spPr>
        <p:txBody>
          <a:bodyPr lIns="44450" tIns="44450" rIns="44450" bIns="44450"/>
          <a:lstStyle/>
          <a:p>
            <a: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IETF Hackathon - &lt;Project name&gt;"/>
          <p:cNvSpPr txBox="1"/>
          <p:nvPr/>
        </p:nvSpPr>
        <p:spPr>
          <a:xfrm>
            <a:off x="3045582" y="4731544"/>
            <a:ext cx="2249973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535353"/>
                </a:solidFill>
              </a:defRPr>
            </a:lvl1pPr>
          </a:lstStyle>
          <a:p>
            <a:r>
              <a:rPr lang="en-US" dirty="0"/>
              <a:t>IETF Hackathon - PQC in X509</a:t>
            </a:r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mailto:John.gray@entrust.com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draft-becker-guthrie-cert-binding-for-multi-auth/" TargetMode="External"/><Relationship Id="rId13" Type="http://schemas.openxmlformats.org/officeDocument/2006/relationships/hyperlink" Target="https://datatracker.ietf.org/doc/draft-ounsworth-cfrg-kem-combiners/05/" TargetMode="External"/><Relationship Id="rId3" Type="http://schemas.openxmlformats.org/officeDocument/2006/relationships/hyperlink" Target="https://datatracker.ietf.org/doc/draft-ietf-lamps-kyber-certificates/" TargetMode="External"/><Relationship Id="rId7" Type="http://schemas.openxmlformats.org/officeDocument/2006/relationships/hyperlink" Target="https://datatracker.ietf.org/doc/draft-ounsworth-pq-composite-kem/" TargetMode="External"/><Relationship Id="rId12" Type="http://schemas.openxmlformats.org/officeDocument/2006/relationships/hyperlink" Target="https://datatracker.ietf.org/doc/draft-fluhrer-cfrg-ntru/01/" TargetMode="External"/><Relationship Id="rId2" Type="http://schemas.openxmlformats.org/officeDocument/2006/relationships/hyperlink" Target="https://datatracker.ietf.org/doc/draft-ietf-lamps-dilithium-certificates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draft-ounsworth-pq-composite-sigs/" TargetMode="External"/><Relationship Id="rId11" Type="http://schemas.openxmlformats.org/officeDocument/2006/relationships/hyperlink" Target="https://datatracker.ietf.org/doc/draft-ietf-lamps-rfc4210bis/" TargetMode="External"/><Relationship Id="rId5" Type="http://schemas.openxmlformats.org/officeDocument/2006/relationships/hyperlink" Target="https://datatracker.ietf.org/doc/draft-ietf-lamps-cms-kemri/" TargetMode="External"/><Relationship Id="rId10" Type="http://schemas.openxmlformats.org/officeDocument/2006/relationships/hyperlink" Target="https://datatracker.ietf.org/doc/draft-ounsworth-lamps-pq-external-pubkeys/" TargetMode="External"/><Relationship Id="rId4" Type="http://schemas.openxmlformats.org/officeDocument/2006/relationships/hyperlink" Target="https://datatracker.ietf.org/doc/draft-bonnell-lamps-chameleon-certs/" TargetMode="External"/><Relationship Id="rId9" Type="http://schemas.openxmlformats.org/officeDocument/2006/relationships/hyperlink" Target="https://www.ietf.org/id/draft-lamps-okubo-certdiscovery-00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ETF-Hackathon/pqc-certificate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8840" y="1306003"/>
            <a:ext cx="4086547" cy="1265748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PQC in X509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28370" y="2827867"/>
            <a:ext cx="4087487" cy="104988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bg2"/>
                </a:solidFill>
              </a:rPr>
              <a:t>IETF 119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bg2"/>
                </a:solidFill>
              </a:rPr>
              <a:t>16–17 March 2024 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bg2"/>
                </a:solidFill>
              </a:rPr>
              <a:t>Brisbane, Australia</a:t>
            </a:r>
            <a:endParaRPr lang="en-US" sz="105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479525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24ED-2D32-0C4D-055B-72F1255EA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130" y="231632"/>
            <a:ext cx="2242565" cy="798612"/>
          </a:xfrm>
        </p:spPr>
        <p:txBody>
          <a:bodyPr/>
          <a:lstStyle/>
          <a:p>
            <a:r>
              <a:rPr lang="en-US" sz="4000" dirty="0"/>
              <a:t>JOIN US!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23C2A-FDDB-AEDD-8F22-5F1B8C616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915" y="1030244"/>
            <a:ext cx="8524493" cy="164286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75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5AA59-EB7B-117F-E67C-ED06D8F24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90" y="4890542"/>
            <a:ext cx="261611" cy="184666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94CA83-57A2-99E4-A0BA-61505B3D6869}"/>
              </a:ext>
            </a:extLst>
          </p:cNvPr>
          <p:cNvSpPr txBox="1"/>
          <p:nvPr/>
        </p:nvSpPr>
        <p:spPr>
          <a:xfrm>
            <a:off x="628651" y="4316065"/>
            <a:ext cx="5474949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Contact 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  <a:hlinkClick r:id="rId2"/>
              </a:rPr>
              <a:t>John.gray@entrust.com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to join!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E4475F-3950-E1D4-50EA-56C26C401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1" y="1301760"/>
            <a:ext cx="5522954" cy="27426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C59F22-AE89-58F5-51E3-176AFE6BB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2023" y="601341"/>
            <a:ext cx="2506966" cy="41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255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05008-22F9-DA58-7113-B1DF2C8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401901"/>
            <a:ext cx="7886700" cy="498349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PQC in X.509 interoperability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3E577-AADE-9A18-BAD5-590E1AF34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503" y="1180708"/>
            <a:ext cx="7263019" cy="3002672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 the IETF 115 Hackathon a group of people got together to start work on testing the interoperability of the new PQ algorithms in keys, signatures and certificates….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plan continues as we get closer to the final PQ Standards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project is referenced by the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NCCoE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Interoperability and performance workstream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6C529-58B3-08E2-765B-50C21E91A4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762" y="4890541"/>
            <a:ext cx="223138" cy="184666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602D66-A741-883B-5655-0E5CABCA7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1090" y="2825191"/>
            <a:ext cx="2797270" cy="155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472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05008-22F9-DA58-7113-B1DF2C85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401901"/>
            <a:ext cx="7886700" cy="498349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PQC in X.509 interoperability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3E577-AADE-9A18-BAD5-590E1AF34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236855"/>
            <a:ext cx="7600949" cy="2107923"/>
          </a:xfrm>
        </p:spPr>
        <p:txBody>
          <a:bodyPr>
            <a:normAutofit fontScale="47500" lnSpcReduction="20000"/>
          </a:bodyPr>
          <a:lstStyle/>
          <a:p>
            <a: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Goals: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sz="3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" panose="02000000000000000000" pitchFamily="2" charset="0"/>
              </a:rPr>
              <a:t>Adding </a:t>
            </a:r>
            <a:r>
              <a:rPr lang="en-US" sz="3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</a:rPr>
              <a:t>PQ algorithm support into existing</a:t>
            </a:r>
            <a:r>
              <a:rPr lang="en-US" sz="3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" panose="02000000000000000000" pitchFamily="2" charset="0"/>
              </a:rPr>
              <a:t> X.509 structures </a:t>
            </a:r>
            <a:r>
              <a:rPr lang="en-US" sz="3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</a:rPr>
              <a:t>(</a:t>
            </a:r>
            <a:r>
              <a:rPr lang="en-US" sz="3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" panose="02000000000000000000" pitchFamily="2" charset="0"/>
              </a:rPr>
              <a:t>keys, signatures, certificates and protocols)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sz="3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</a:rPr>
              <a:t>Test interoperability </a:t>
            </a:r>
            <a:r>
              <a:rPr lang="en-US" sz="3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" panose="02000000000000000000" pitchFamily="2" charset="0"/>
              </a:rPr>
              <a:t>between different algorithm implementations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sz="3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</a:rPr>
              <a:t>G</a:t>
            </a:r>
            <a:r>
              <a:rPr lang="en-US" sz="3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" panose="02000000000000000000" pitchFamily="2" charset="0"/>
              </a:rPr>
              <a:t>ain experience using PQ algorithms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sz="3400" dirty="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</a:rPr>
              <a:t>P</a:t>
            </a:r>
            <a:r>
              <a:rPr lang="en-US" sz="3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Roboto" panose="02000000000000000000" pitchFamily="2" charset="0"/>
              </a:rPr>
              <a:t>rovide feedback to the standards groups about practical usage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defRPr sz="2400"/>
            </a:pPr>
            <a:endParaRPr lang="en-US" sz="2600" b="0" i="0" dirty="0">
              <a:solidFill>
                <a:srgbClr val="424242"/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sz="2750" dirty="0">
                <a:solidFill>
                  <a:srgbClr val="424242"/>
                </a:solidFill>
                <a:latin typeface="Roboto" panose="02000000000000000000" pitchFamily="2" charset="0"/>
              </a:rPr>
              <a:t>Drafts</a:t>
            </a:r>
            <a:endParaRPr lang="en-US" sz="1800" dirty="0">
              <a:solidFill>
                <a:srgbClr val="424242"/>
              </a:solidFill>
              <a:latin typeface="Roboto" panose="02000000000000000000" pitchFamily="2" charset="0"/>
            </a:endParaRPr>
          </a:p>
          <a:p>
            <a:pPr marL="0" indent="0" algn="l">
              <a:buNone/>
            </a:pPr>
            <a:endParaRPr lang="en-US" sz="2400" b="0" i="0" dirty="0">
              <a:solidFill>
                <a:srgbClr val="424242"/>
              </a:solidFill>
              <a:effectLst/>
            </a:endParaRPr>
          </a:p>
          <a:p>
            <a:pPr marL="0" indent="0" algn="l">
              <a:buNone/>
            </a:pPr>
            <a:endParaRPr lang="en-US" sz="2400" b="0" i="0" dirty="0">
              <a:solidFill>
                <a:srgbClr val="424242"/>
              </a:solidFill>
              <a:effectLst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defRPr sz="2400"/>
            </a:pPr>
            <a:endParaRPr lang="en-US" sz="2600" b="0" i="0" dirty="0">
              <a:solidFill>
                <a:srgbClr val="424242"/>
              </a:solidFill>
              <a:effectLst/>
              <a:latin typeface="Roboto" panose="02000000000000000000" pitchFamily="2" charset="0"/>
            </a:endParaRPr>
          </a:p>
          <a:p>
            <a:pPr lvl="1"/>
            <a:endParaRPr lang="en-US" sz="165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6C529-58B3-08E2-765B-50C21E91A4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762" y="4890541"/>
            <a:ext cx="223138" cy="184666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550B6-26B9-08E0-8FC1-57E325979552}"/>
              </a:ext>
            </a:extLst>
          </p:cNvPr>
          <p:cNvSpPr txBox="1"/>
          <p:nvPr/>
        </p:nvSpPr>
        <p:spPr>
          <a:xfrm>
            <a:off x="1026695" y="3116178"/>
            <a:ext cx="3713747" cy="144654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1976D2"/>
                </a:solidFill>
                <a:latin typeface="Roboto" panose="02000000000000000000" pitchFamily="2" charset="0"/>
                <a:hlinkClick r:id="rId2"/>
              </a:rPr>
              <a:t>draft-ietf-lamps-</a:t>
            </a:r>
            <a:r>
              <a:rPr lang="en-US" sz="1400" dirty="0" err="1">
                <a:solidFill>
                  <a:srgbClr val="1976D2"/>
                </a:solidFill>
                <a:latin typeface="Roboto" panose="02000000000000000000" pitchFamily="2" charset="0"/>
                <a:hlinkClick r:id="rId2"/>
              </a:rPr>
              <a:t>dilithium</a:t>
            </a:r>
            <a:r>
              <a:rPr lang="en-US" sz="1400" dirty="0">
                <a:solidFill>
                  <a:srgbClr val="1976D2"/>
                </a:solidFill>
                <a:latin typeface="Roboto" panose="02000000000000000000" pitchFamily="2" charset="0"/>
                <a:hlinkClick r:id="rId2"/>
              </a:rPr>
              <a:t>-certificates</a:t>
            </a:r>
            <a:r>
              <a:rPr lang="en-US" sz="1400" dirty="0">
                <a:solidFill>
                  <a:srgbClr val="1976D2"/>
                </a:solidFill>
                <a:latin typeface="Roboto" panose="02000000000000000000" pitchFamily="2" charset="0"/>
              </a:rPr>
              <a:t>	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3"/>
              </a:rPr>
              <a:t>draft-ietf-lamps-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3"/>
              </a:rPr>
              <a:t>kyber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3"/>
              </a:rPr>
              <a:t>-certificates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</a:rPr>
              <a:t>	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4"/>
              </a:rPr>
              <a:t>draft-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4"/>
              </a:rPr>
              <a:t>bonnell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4"/>
              </a:rPr>
              <a:t>-lamps-chameleon-certs/</a:t>
            </a:r>
            <a:endParaRPr lang="en-US" sz="1400" b="0" i="0" dirty="0">
              <a:solidFill>
                <a:srgbClr val="1976D2"/>
              </a:solidFill>
              <a:effectLst/>
              <a:latin typeface="Roboto" panose="020000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1976D2"/>
                </a:solidFill>
                <a:latin typeface="Roboto" panose="02000000000000000000" pitchFamily="2" charset="0"/>
                <a:hlinkClick r:id="rId5"/>
              </a:rPr>
              <a:t>draft-ietf-lamps-</a:t>
            </a:r>
            <a:r>
              <a:rPr lang="en-US" sz="1400" dirty="0" err="1">
                <a:solidFill>
                  <a:srgbClr val="1976D2"/>
                </a:solidFill>
                <a:latin typeface="Roboto" panose="02000000000000000000" pitchFamily="2" charset="0"/>
                <a:hlinkClick r:id="rId5"/>
              </a:rPr>
              <a:t>cms</a:t>
            </a:r>
            <a:r>
              <a:rPr lang="en-US" sz="1400" dirty="0">
                <a:solidFill>
                  <a:srgbClr val="1976D2"/>
                </a:solidFill>
                <a:latin typeface="Roboto" panose="02000000000000000000" pitchFamily="2" charset="0"/>
                <a:hlinkClick r:id="rId5"/>
              </a:rPr>
              <a:t>-</a:t>
            </a:r>
            <a:r>
              <a:rPr lang="en-US" sz="1400" dirty="0" err="1">
                <a:solidFill>
                  <a:srgbClr val="1976D2"/>
                </a:solidFill>
                <a:latin typeface="Roboto" panose="02000000000000000000" pitchFamily="2" charset="0"/>
                <a:hlinkClick r:id="rId5"/>
              </a:rPr>
              <a:t>kemri</a:t>
            </a:r>
            <a:r>
              <a:rPr lang="en-US" sz="1400" dirty="0">
                <a:solidFill>
                  <a:srgbClr val="1976D2"/>
                </a:solidFill>
                <a:latin typeface="Roboto" panose="02000000000000000000" pitchFamily="2" charset="0"/>
                <a:hlinkClick r:id="rId5"/>
              </a:rPr>
              <a:t>/</a:t>
            </a:r>
            <a:r>
              <a:rPr lang="en-US" sz="1400" dirty="0">
                <a:solidFill>
                  <a:srgbClr val="1976D2"/>
                </a:solidFill>
                <a:latin typeface="Roboto" panose="02000000000000000000" pitchFamily="2" charset="0"/>
              </a:rPr>
              <a:t>		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6"/>
              </a:rPr>
              <a:t>draft-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6"/>
              </a:rPr>
              <a:t>ounsworth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6"/>
              </a:rPr>
              <a:t>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6"/>
              </a:rPr>
              <a:t>pq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6"/>
              </a:rPr>
              <a:t>-composite-sigs/</a:t>
            </a:r>
            <a:r>
              <a:rPr lang="en-US" sz="1400" dirty="0">
                <a:solidFill>
                  <a:srgbClr val="1976D2"/>
                </a:solidFill>
                <a:latin typeface="Roboto" panose="02000000000000000000" pitchFamily="2" charset="0"/>
              </a:rPr>
              <a:t>	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7"/>
              </a:rPr>
              <a:t>draft-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7"/>
              </a:rPr>
              <a:t>ounsworth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7"/>
              </a:rPr>
              <a:t>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7"/>
              </a:rPr>
              <a:t>pq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7"/>
              </a:rPr>
              <a:t>-composite-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7"/>
              </a:rPr>
              <a:t>kem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7"/>
              </a:rPr>
              <a:t>/</a:t>
            </a:r>
            <a:r>
              <a:rPr lang="en-US" sz="1800" dirty="0">
                <a:solidFill>
                  <a:srgbClr val="424242"/>
                </a:solidFill>
                <a:latin typeface="Roboto" panose="02000000000000000000" pitchFamily="2" charset="0"/>
              </a:rPr>
              <a:t>	</a:t>
            </a:r>
            <a:endParaRPr lang="en-US" sz="1800" b="0" i="0" dirty="0">
              <a:solidFill>
                <a:srgbClr val="1976D2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B7EE31-DBA4-1DA1-980D-607A023AAE6A}"/>
              </a:ext>
            </a:extLst>
          </p:cNvPr>
          <p:cNvSpPr txBox="1"/>
          <p:nvPr/>
        </p:nvSpPr>
        <p:spPr>
          <a:xfrm>
            <a:off x="4572000" y="3116178"/>
            <a:ext cx="4197540" cy="13849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8"/>
              </a:rPr>
              <a:t>draft-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8"/>
              </a:rPr>
              <a:t>becker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8"/>
              </a:rPr>
              <a:t>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8"/>
              </a:rPr>
              <a:t>guthrie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8"/>
              </a:rPr>
              <a:t>-cert-binding-for-multi-auth/</a:t>
            </a:r>
            <a:endParaRPr lang="en-US" sz="1400" b="0" i="0" dirty="0">
              <a:solidFill>
                <a:srgbClr val="1976D2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9"/>
              </a:rPr>
              <a:t>draft-lamps-okubo-certdiscovery-00.html</a:t>
            </a:r>
            <a:endParaRPr lang="en-US" sz="1400" b="0" i="0" dirty="0">
              <a:solidFill>
                <a:srgbClr val="1976D2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0"/>
              </a:rPr>
              <a:t>draft-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0"/>
              </a:rPr>
              <a:t>ounsworth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0"/>
              </a:rPr>
              <a:t>-lamps-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0"/>
              </a:rPr>
              <a:t>pq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0"/>
              </a:rPr>
              <a:t>-external-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0"/>
              </a:rPr>
              <a:t>pubkeys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0"/>
              </a:rPr>
              <a:t>/</a:t>
            </a:r>
            <a:endParaRPr lang="en-US" sz="1400" b="0" i="0" dirty="0">
              <a:solidFill>
                <a:srgbClr val="1976D2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1"/>
              </a:rPr>
              <a:t>draft-ietf-lamps-rfc4210bis</a:t>
            </a:r>
            <a:endParaRPr lang="en-US" sz="1400" b="0" i="0" dirty="0">
              <a:solidFill>
                <a:srgbClr val="1976D2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2"/>
              </a:rPr>
              <a:t>draft-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2"/>
              </a:rPr>
              <a:t>fluhrer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2"/>
              </a:rPr>
              <a:t>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2"/>
              </a:rPr>
              <a:t>cfrg-ntru</a:t>
            </a:r>
            <a:endParaRPr lang="en-US" sz="1400" b="0" i="0" dirty="0">
              <a:solidFill>
                <a:srgbClr val="1976D2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3"/>
              </a:rPr>
              <a:t>draft-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3"/>
              </a:rPr>
              <a:t>ounsworth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3"/>
              </a:rPr>
              <a:t>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3"/>
              </a:rPr>
              <a:t>cfrg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3"/>
              </a:rPr>
              <a:t>-</a:t>
            </a:r>
            <a:r>
              <a:rPr lang="en-US" sz="1400" b="0" i="0" dirty="0" err="1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3"/>
              </a:rPr>
              <a:t>kem</a:t>
            </a:r>
            <a:r>
              <a:rPr lang="en-US" sz="1400" b="0" i="0" dirty="0">
                <a:solidFill>
                  <a:srgbClr val="1976D2"/>
                </a:solidFill>
                <a:effectLst/>
                <a:latin typeface="Roboto" panose="02000000000000000000" pitchFamily="2" charset="0"/>
                <a:hlinkClick r:id="rId13"/>
              </a:rPr>
              <a:t>-combiners</a:t>
            </a:r>
            <a:endParaRPr lang="en-US" sz="1400" b="0" i="0" dirty="0">
              <a:solidFill>
                <a:srgbClr val="1976D2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902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xfrm>
            <a:off x="628651" y="401901"/>
            <a:ext cx="7886700" cy="498349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GOT DONE</a:t>
            </a:r>
            <a:endParaRPr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53" name="Content Placeholder 2"/>
          <p:cNvSpPr txBox="1">
            <a:spLocks noGrp="1"/>
          </p:cNvSpPr>
          <p:nvPr>
            <p:ph idx="1"/>
          </p:nvPr>
        </p:nvSpPr>
        <p:spPr>
          <a:xfrm>
            <a:off x="628651" y="900250"/>
            <a:ext cx="7886700" cy="3662872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90000"/>
              </a:lnSpc>
              <a:spcBef>
                <a:spcPts val="1125"/>
              </a:spcBef>
              <a:buNone/>
              <a:defRPr sz="2400"/>
            </a:pPr>
            <a:endParaRPr lang="en-US" dirty="0"/>
          </a:p>
          <a:p>
            <a:pPr marL="257144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Updated testing to support the NIST drafts ML-DSA (FIPS 204), ML-SLH (FIPS 205) and ML-KEM (FIPS 203) specifications</a:t>
            </a:r>
          </a:p>
          <a:p>
            <a:pPr marL="600074" lvl="1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now have 4 unique algorithm implementations for MLDSA defined and a few </a:t>
            </a:r>
            <a:r>
              <a:rPr lang="en-US" sz="2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Kyber</a:t>
            </a: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implementations.</a:t>
            </a:r>
          </a:p>
          <a:p>
            <a:pPr marL="257144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New artifact formats defined for expanded testing:</a:t>
            </a:r>
          </a:p>
          <a:p>
            <a:pPr marL="600050" lvl="1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New certificate “R3” .zip file format defined to simplify testing certs.</a:t>
            </a:r>
          </a:p>
          <a:p>
            <a:pPr marL="600050" lvl="1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New CMS based artifact format defined to simplify KEM testing</a:t>
            </a:r>
          </a:p>
          <a:p>
            <a:pPr marL="942967" lvl="2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sz="2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CryptoNext</a:t>
            </a: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Rust and Bouncy Castle interop testing happening</a:t>
            </a:r>
          </a:p>
          <a:p>
            <a:pPr marL="942967" lvl="2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NTRU artifacts added during this hackathon!</a:t>
            </a:r>
          </a:p>
          <a:p>
            <a:pPr marL="600050" lvl="1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CMP artifact formats defined to simplify CMP testing</a:t>
            </a:r>
          </a:p>
          <a:p>
            <a:pPr marL="257120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sz="2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Keeping the OID mapping table to align with the NIST draft release</a:t>
            </a:r>
          </a:p>
          <a:p>
            <a:pPr marL="342875" lvl="1" indent="0">
              <a:lnSpc>
                <a:spcPct val="90000"/>
              </a:lnSpc>
              <a:spcBef>
                <a:spcPts val="1125"/>
              </a:spcBef>
              <a:buNone/>
              <a:defRPr sz="2400"/>
            </a:pPr>
            <a:endParaRPr lang="en-US" dirty="0"/>
          </a:p>
          <a:p>
            <a:pPr marL="0" indent="0">
              <a:lnSpc>
                <a:spcPct val="90000"/>
              </a:lnSpc>
              <a:spcBef>
                <a:spcPts val="500"/>
              </a:spcBef>
              <a:buNone/>
              <a:defRPr sz="2400"/>
            </a:pPr>
            <a:endParaRPr lang="en-US" sz="3000" dirty="0">
              <a:solidFill>
                <a:srgbClr val="424242"/>
              </a:solidFill>
            </a:endParaRPr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119762" y="4890541"/>
            <a:ext cx="223138" cy="1846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4484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xfrm>
            <a:off x="628651" y="401901"/>
            <a:ext cx="7886700" cy="498349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GOT DONE</a:t>
            </a:r>
            <a:endParaRPr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53" name="Content Placeholder 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257144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Composite KEM implementation is being developed</a:t>
            </a:r>
          </a:p>
          <a:p>
            <a:pPr marL="257144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Numerous implementations of Composite Signatures v13</a:t>
            </a:r>
          </a:p>
          <a:p>
            <a:pPr marL="600074" lvl="1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BC, Entrust,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CryptoNext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Digicert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OpenSSL, others</a:t>
            </a:r>
          </a:p>
          <a:p>
            <a:pPr marL="257144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Multi-auth for certificate binding artifacts being developed</a:t>
            </a:r>
          </a:p>
          <a:p>
            <a:pPr marL="600074" lvl="1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Discussions about how the multi-auth binding and discovery drafts can be complimentary</a:t>
            </a:r>
          </a:p>
          <a:p>
            <a:pPr marL="257144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Interest in working on other new PQ Migration mechanisms </a:t>
            </a:r>
          </a:p>
          <a:p>
            <a:pPr marL="600074" lvl="1" indent="-257175">
              <a:lnSpc>
                <a:spcPct val="90000"/>
              </a:lnSpc>
              <a:spcBef>
                <a:spcPts val="1125"/>
              </a:spcBef>
              <a:defRPr sz="2400"/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Chameleon certs, related keys and cert discovery</a:t>
            </a:r>
          </a:p>
          <a:p>
            <a:pPr marL="600074" lvl="1" indent="-257175">
              <a:lnSpc>
                <a:spcPct val="90000"/>
              </a:lnSpc>
              <a:spcBef>
                <a:spcPts val="1125"/>
              </a:spcBef>
              <a:defRPr sz="2400"/>
            </a:pPr>
            <a:endParaRPr lang="en-US" dirty="0"/>
          </a:p>
          <a:p>
            <a:pPr marL="600050" lvl="1" indent="-257175">
              <a:lnSpc>
                <a:spcPct val="90000"/>
              </a:lnSpc>
              <a:spcBef>
                <a:spcPts val="1125"/>
              </a:spcBef>
              <a:defRPr sz="2400"/>
            </a:pPr>
            <a:endParaRPr lang="en-US" dirty="0"/>
          </a:p>
          <a:p>
            <a:pPr marL="0" indent="0">
              <a:lnSpc>
                <a:spcPct val="90000"/>
              </a:lnSpc>
              <a:spcBef>
                <a:spcPts val="500"/>
              </a:spcBef>
              <a:buNone/>
              <a:defRPr sz="2400"/>
            </a:pPr>
            <a:endParaRPr lang="en-US" sz="3000" dirty="0">
              <a:solidFill>
                <a:srgbClr val="424242"/>
              </a:solidFill>
            </a:endParaRPr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119762" y="4890541"/>
            <a:ext cx="223138" cy="1846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9798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94C78-2CDA-70F0-6AFD-845B6A557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401901"/>
            <a:ext cx="7886700" cy="49834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INTEROPERABLE OID Mapping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F8AFE-9730-F77E-B22F-EFE77DCA5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762" y="4890541"/>
            <a:ext cx="223138" cy="184666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8317C9-EF59-F88E-6703-B91B2084C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20" y="1052458"/>
            <a:ext cx="3608592" cy="36891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0860BA-65F6-A82E-DCD3-1B4DBFB9CC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2277" y="1057115"/>
            <a:ext cx="3856787" cy="10360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8B6D55-CBB8-61C4-2D21-C60C4EBDB5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8482" y="2063127"/>
            <a:ext cx="3539514" cy="261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043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94C78-2CDA-70F0-6AFD-845B6A557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401901"/>
            <a:ext cx="7886700" cy="49834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INTEROPERABLE OID Mapping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F8AFE-9730-F77E-B22F-EFE77DCA5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762" y="4890541"/>
            <a:ext cx="223138" cy="184666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398ED2-604B-7D6F-C2F3-166BCE50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927" y="1035480"/>
            <a:ext cx="4688187" cy="28858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B9F5D0-479A-E608-DEF0-00181886DF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9329" y="1035480"/>
            <a:ext cx="3594225" cy="79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00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94C78-2CDA-70F0-6AFD-845B6A557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401901"/>
            <a:ext cx="7886700" cy="49834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Compatibility matrix Sample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2F8AFE-9730-F77E-B22F-EFE77DCA5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762" y="4890541"/>
            <a:ext cx="223138" cy="184666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3EFDD8-69A2-1446-7AE5-78ECE7139055}"/>
              </a:ext>
            </a:extLst>
          </p:cNvPr>
          <p:cNvSpPr txBox="1"/>
          <p:nvPr/>
        </p:nvSpPr>
        <p:spPr>
          <a:xfrm>
            <a:off x="7773056" y="1137514"/>
            <a:ext cx="154703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….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77993B-4A1D-ED48-8C30-2A47A8B65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54" y="1012546"/>
            <a:ext cx="7144407" cy="361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293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724ED-2D32-0C4D-055B-72F1255EA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1" y="401901"/>
            <a:ext cx="7886700" cy="498349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PQ in X.509 – 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23C2A-FDDB-AEDD-8F22-5F1B8C616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915" y="1030244"/>
            <a:ext cx="8524493" cy="16428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TEAM MEMBERS</a:t>
            </a:r>
          </a:p>
          <a:p>
            <a:r>
              <a:rPr lang="en-US" sz="12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Michael Baentsch, </a:t>
            </a:r>
            <a:r>
              <a:rPr lang="en-US" sz="12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Alie</a:t>
            </a:r>
            <a:r>
              <a:rPr lang="en-US" sz="12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Becker, Cory Bonnell, Chris Brown, John Gray, Britta Halle, David Hook, Pat Kelsey , Kris Kwiatkowski, Jake Massimo, Tomofumi Okubo, Markku-Juhani </a:t>
            </a:r>
            <a:r>
              <a:rPr lang="en-US" sz="12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O.Saarinen</a:t>
            </a:r>
            <a:r>
              <a:rPr lang="en-US" sz="12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Mike Ounsworth, Max Pala, Julien Prat, Alexander Railean, Chris </a:t>
            </a:r>
            <a:r>
              <a:rPr lang="en-US" sz="12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Rodine</a:t>
            </a:r>
            <a:r>
              <a:rPr lang="en-US" sz="12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, Goutam Tamvada, George </a:t>
            </a:r>
            <a:r>
              <a:rPr lang="en-US" sz="12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Tasopoulos</a:t>
            </a:r>
            <a:r>
              <a:rPr lang="en-US" sz="12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, Daiki Ueno, Felipe Ventura, Carl Wallace, Brendan </a:t>
            </a:r>
            <a:r>
              <a:rPr lang="en-US" sz="1275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Zember</a:t>
            </a:r>
            <a:r>
              <a:rPr lang="en-US" sz="12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others</a:t>
            </a:r>
          </a:p>
          <a:p>
            <a:pPr marL="0" indent="0">
              <a:buNone/>
            </a:pPr>
            <a:endParaRPr lang="en-US" sz="75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5AA59-EB7B-117F-E67C-ED06D8F24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290" y="4890542"/>
            <a:ext cx="261611" cy="184666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FFCC85-0E3C-1219-0D8D-BDC9B9CFC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772" y="2347847"/>
            <a:ext cx="4284622" cy="2284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6B6D60-D8A2-7ED4-34C1-77E9583F5633}"/>
              </a:ext>
            </a:extLst>
          </p:cNvPr>
          <p:cNvSpPr txBox="1"/>
          <p:nvPr/>
        </p:nvSpPr>
        <p:spPr>
          <a:xfrm>
            <a:off x="454915" y="2258776"/>
            <a:ext cx="3713844" cy="24622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indent="0">
              <a:buNone/>
            </a:pPr>
            <a:r>
              <a:rPr lang="en-US" sz="1400" b="1" dirty="0">
                <a:solidFill>
                  <a:schemeClr val="accent1"/>
                </a:solidFill>
              </a:rPr>
              <a:t>FIRST TIMERS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Ned Smith, Akira Nagai, Kan Yasuda, Yuta </a:t>
            </a:r>
            <a:r>
              <a:rPr lang="en-US" sz="1400" dirty="0" err="1"/>
              <a:t>Fukagawa</a:t>
            </a:r>
            <a:r>
              <a:rPr lang="en-US" sz="1400" dirty="0"/>
              <a:t>, Joe Mandel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1400" b="1" dirty="0">
                <a:solidFill>
                  <a:schemeClr val="accent1"/>
                </a:solidFill>
              </a:rPr>
              <a:t>NEXT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Monthly meetings to continue progress – Next meeting is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Tuesday April 2</a:t>
            </a:r>
            <a:r>
              <a:rPr lang="en-US" sz="1400" b="1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nd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Virtual Interim Hackathon (End of May?)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Compatibility Matrix updates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Github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 </a:t>
            </a:r>
            <a:r>
              <a:rPr lang="en-US" sz="1400" dirty="0">
                <a:hlinkClick r:id="rId3"/>
              </a:rPr>
              <a:t>https://github.com/IETF-Hackathon/pqc-certificates</a:t>
            </a:r>
            <a:r>
              <a:rPr lang="en-US" sz="14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278695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493</Words>
  <Application>Microsoft Office PowerPoint</Application>
  <PresentationFormat>On-screen Show (16:9)</PresentationFormat>
  <Paragraphs>82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System Font Regular</vt:lpstr>
      <vt:lpstr>Arial</vt:lpstr>
      <vt:lpstr>Calibri</vt:lpstr>
      <vt:lpstr>Calibri Light</vt:lpstr>
      <vt:lpstr>Roboto</vt:lpstr>
      <vt:lpstr>Times New Roman</vt:lpstr>
      <vt:lpstr>Wingdings</vt:lpstr>
      <vt:lpstr>Office Theme</vt:lpstr>
      <vt:lpstr>PQC in X509</vt:lpstr>
      <vt:lpstr>PQC in X.509 interoperability Project </vt:lpstr>
      <vt:lpstr>PQC in X.509 interoperability Project </vt:lpstr>
      <vt:lpstr>What GOT DONE</vt:lpstr>
      <vt:lpstr>What GOT DONE</vt:lpstr>
      <vt:lpstr>INTEROPERABLE OID Mapping Table</vt:lpstr>
      <vt:lpstr>INTEROPERABLE OID Mapping Table</vt:lpstr>
      <vt:lpstr>Compatibility matrix Sample</vt:lpstr>
      <vt:lpstr>PQ in X.509 – Summary </vt:lpstr>
      <vt:lpstr>JOIN US!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IETF Hackathon: &lt;Project Name&gt;</dc:title>
  <cp:lastModifiedBy>John Gray</cp:lastModifiedBy>
  <cp:revision>24</cp:revision>
  <dcterms:modified xsi:type="dcterms:W3CDTF">2024-03-17T02:55:19Z</dcterms:modified>
</cp:coreProperties>
</file>